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9"/>
  </p:handoutMasterIdLst>
  <p:sldIdLst>
    <p:sldId id="259" r:id="rId2"/>
    <p:sldId id="266" r:id="rId3"/>
    <p:sldId id="267" r:id="rId4"/>
    <p:sldId id="268" r:id="rId5"/>
    <p:sldId id="272" r:id="rId6"/>
    <p:sldId id="274" r:id="rId7"/>
    <p:sldId id="277" r:id="rId8"/>
  </p:sldIdLst>
  <p:sldSz cx="12192000" cy="6858000"/>
  <p:notesSz cx="6797675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1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4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19DB2C2-86C9-4122-801E-1133EA1347AF}" type="datetimeFigureOut">
              <a:rPr lang="he-IL" smtClean="0"/>
              <a:t>י"ב/שבט/תשפ"ד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2016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4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475A129-F5FD-4AF1-AFAA-C807A8AF4E0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1449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344B-F9AA-4C58-AA44-F53DCB75D375}" type="datetimeFigureOut">
              <a:rPr lang="he-IL" smtClean="0"/>
              <a:t>י"ב/שבט/תשפ"ד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E5E6-CC24-4179-B9C1-B58BD458BC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9039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344B-F9AA-4C58-AA44-F53DCB75D375}" type="datetimeFigureOut">
              <a:rPr lang="he-IL" smtClean="0"/>
              <a:t>י"ב/שבט/תשפ"ד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E5E6-CC24-4179-B9C1-B58BD458BC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239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344B-F9AA-4C58-AA44-F53DCB75D375}" type="datetimeFigureOut">
              <a:rPr lang="he-IL" smtClean="0"/>
              <a:t>י"ב/שבט/תשפ"ד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E5E6-CC24-4179-B9C1-B58BD458BC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4620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111"/>
            <a:ext cx="12191999" cy="6864096"/>
          </a:xfrm>
          <a:prstGeom prst="rect">
            <a:avLst/>
          </a:prstGeom>
        </p:spPr>
      </p:pic>
      <p:sp>
        <p:nvSpPr>
          <p:cNvPr id="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96804" y="2931847"/>
            <a:ext cx="7377112" cy="773033"/>
          </a:xfrm>
        </p:spPr>
        <p:txBody>
          <a:bodyPr>
            <a:normAutofit/>
          </a:bodyPr>
          <a:lstStyle>
            <a:lvl1pPr marL="0" indent="0" algn="r" rtl="1">
              <a:buNone/>
              <a:defRPr sz="40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391544" y="3730653"/>
            <a:ext cx="7377112" cy="773033"/>
          </a:xfrm>
        </p:spPr>
        <p:txBody>
          <a:bodyPr>
            <a:normAutofit/>
          </a:bodyPr>
          <a:lstStyle>
            <a:lvl1pPr marL="0" indent="0" algn="r" rtl="1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1257299" y="773753"/>
            <a:ext cx="5760585" cy="773033"/>
          </a:xfrm>
        </p:spPr>
        <p:txBody>
          <a:bodyPr>
            <a:normAutofit/>
          </a:bodyPr>
          <a:lstStyle>
            <a:lvl1pPr marL="0" indent="0" algn="r" rtl="1">
              <a:buNone/>
              <a:defRPr sz="4000" b="1">
                <a:solidFill>
                  <a:srgbClr val="002147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58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344B-F9AA-4C58-AA44-F53DCB75D375}" type="datetimeFigureOut">
              <a:rPr lang="he-IL" smtClean="0"/>
              <a:t>י"ב/שבט/תשפ"ד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E5E6-CC24-4179-B9C1-B58BD458BC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07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344B-F9AA-4C58-AA44-F53DCB75D375}" type="datetimeFigureOut">
              <a:rPr lang="he-IL" smtClean="0"/>
              <a:t>י"ב/שבט/תשפ"ד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E5E6-CC24-4179-B9C1-B58BD458BC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92901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344B-F9AA-4C58-AA44-F53DCB75D375}" type="datetimeFigureOut">
              <a:rPr lang="he-IL" smtClean="0"/>
              <a:t>י"ב/שבט/תשפ"ד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E5E6-CC24-4179-B9C1-B58BD458BC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351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344B-F9AA-4C58-AA44-F53DCB75D375}" type="datetimeFigureOut">
              <a:rPr lang="he-IL" smtClean="0"/>
              <a:t>י"ב/שבט/תשפ"ד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E5E6-CC24-4179-B9C1-B58BD458BC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65651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344B-F9AA-4C58-AA44-F53DCB75D375}" type="datetimeFigureOut">
              <a:rPr lang="he-IL" smtClean="0"/>
              <a:t>י"ב/שבט/תשפ"ד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E5E6-CC24-4179-B9C1-B58BD458BC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070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344B-F9AA-4C58-AA44-F53DCB75D375}" type="datetimeFigureOut">
              <a:rPr lang="he-IL" smtClean="0"/>
              <a:t>י"ב/שבט/תשפ"ד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E5E6-CC24-4179-B9C1-B58BD458BC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1488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344B-F9AA-4C58-AA44-F53DCB75D375}" type="datetimeFigureOut">
              <a:rPr lang="he-IL" smtClean="0"/>
              <a:t>י"ב/שבט/תשפ"ד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E5E6-CC24-4179-B9C1-B58BD458BC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1392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344B-F9AA-4C58-AA44-F53DCB75D375}" type="datetimeFigureOut">
              <a:rPr lang="he-IL" smtClean="0"/>
              <a:t>י"ב/שבט/תשפ"ד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E5E6-CC24-4179-B9C1-B58BD458BC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46640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6344B-F9AA-4C58-AA44-F53DCB75D375}" type="datetimeFigureOut">
              <a:rPr lang="he-IL" smtClean="0"/>
              <a:t>י"ב/שבט/תשפ"ד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DE5E6-CC24-4179-B9C1-B58BD458BC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19584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naomic@technion.ac.il" TargetMode="External"/><Relationship Id="rId2" Type="http://schemas.openxmlformats.org/officeDocument/2006/relationships/hyperlink" Target="mailto:ronit.d@technion.ac.il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adi.o@Technion.ac.il" TargetMode="External"/><Relationship Id="rId4" Type="http://schemas.openxmlformats.org/officeDocument/2006/relationships/hyperlink" Target="mailto:hana.s@technion.ac.i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785090" y="3542145"/>
            <a:ext cx="10843491" cy="1542473"/>
          </a:xfrm>
        </p:spPr>
        <p:txBody>
          <a:bodyPr anchor="ctr">
            <a:noAutofit/>
          </a:bodyPr>
          <a:lstStyle>
            <a:lvl1pPr marL="0" indent="0" algn="l" rtl="0">
              <a:buNone/>
              <a:defRPr sz="40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algn="ctr" rtl="1"/>
            <a:r>
              <a:rPr lang="he-IL" sz="5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מינויים וקידומים בפקולטה לרפואה</a:t>
            </a: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04"/>
          <a:stretch/>
        </p:blipFill>
        <p:spPr>
          <a:xfrm>
            <a:off x="3842327" y="688402"/>
            <a:ext cx="3589529" cy="1225356"/>
          </a:xfrm>
          <a:prstGeom prst="rect">
            <a:avLst/>
          </a:prstGeom>
        </p:spPr>
      </p:pic>
      <p:sp>
        <p:nvSpPr>
          <p:cNvPr id="5" name="Text Placeholder 3"/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244090" y="6258628"/>
            <a:ext cx="7377112" cy="474682"/>
          </a:xfrm>
        </p:spPr>
        <p:txBody>
          <a:bodyPr>
            <a:normAutofit lnSpcReduction="10000"/>
          </a:bodyPr>
          <a:lstStyle>
            <a:lvl1pPr marL="0" indent="0" algn="l" rtl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1"/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מנהל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הסגל</a:t>
            </a:r>
            <a:endParaRPr lang="en-US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4795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657003" y="149774"/>
            <a:ext cx="9144000" cy="756314"/>
          </a:xfrm>
        </p:spPr>
        <p:txBody>
          <a:bodyPr>
            <a:normAutofit/>
          </a:bodyPr>
          <a:lstStyle/>
          <a:p>
            <a:r>
              <a:rPr lang="he-IL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מנהל הסגל</a:t>
            </a:r>
            <a:endParaRPr lang="he-IL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05991" y="1234784"/>
            <a:ext cx="6949440" cy="19867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sp>
        <p:nvSpPr>
          <p:cNvPr id="7" name="מלבן 6"/>
          <p:cNvSpPr/>
          <p:nvPr/>
        </p:nvSpPr>
        <p:spPr>
          <a:xfrm>
            <a:off x="4572000" y="1217818"/>
            <a:ext cx="6741621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2400" b="1" u="sng" dirty="0" smtClean="0">
                <a:solidFill>
                  <a:srgbClr val="002060"/>
                </a:solidFill>
              </a:rPr>
              <a:t>מי אנחנו</a:t>
            </a:r>
            <a:r>
              <a:rPr lang="he-IL" sz="2400" b="1" dirty="0" smtClean="0">
                <a:solidFill>
                  <a:srgbClr val="002060"/>
                </a:solidFill>
              </a:rPr>
              <a:t>?</a:t>
            </a:r>
            <a:r>
              <a:rPr lang="en-US" sz="2400" b="1" dirty="0" smtClean="0">
                <a:solidFill>
                  <a:srgbClr val="002060"/>
                </a:solidFill>
              </a:rPr>
              <a:t/>
            </a:r>
            <a:br>
              <a:rPr lang="en-US" sz="2400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he-IL" sz="1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ראש מנהל הסגל </a:t>
            </a:r>
            <a:r>
              <a:rPr lang="he-IL" sz="19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רונית </a:t>
            </a:r>
            <a:r>
              <a:rPr lang="he-IL" sz="1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דגן</a:t>
            </a:r>
            <a:r>
              <a:rPr lang="he-I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he-IL" b="1" dirty="0" smtClean="0">
                <a:solidFill>
                  <a:srgbClr val="002060"/>
                </a:solidFill>
              </a:rPr>
              <a:t>	</a:t>
            </a:r>
            <a:r>
              <a:rPr lang="en-US" b="1" dirty="0" smtClean="0">
                <a:solidFill>
                  <a:srgbClr val="002060"/>
                </a:solidFill>
                <a:hlinkClick r:id="rId2"/>
              </a:rPr>
              <a:t>ronit.d@technion.ac.il</a:t>
            </a:r>
            <a:r>
              <a:rPr lang="en-US" b="1" dirty="0">
                <a:solidFill>
                  <a:srgbClr val="002060"/>
                </a:solidFill>
              </a:rPr>
              <a:t/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he-IL" b="1" dirty="0">
                <a:solidFill>
                  <a:srgbClr val="002060"/>
                </a:solidFill>
              </a:rPr>
              <a:t>רכזת סגל – נעמי </a:t>
            </a:r>
            <a:r>
              <a:rPr lang="he-IL" b="1" dirty="0" smtClean="0">
                <a:solidFill>
                  <a:srgbClr val="002060"/>
                </a:solidFill>
              </a:rPr>
              <a:t>כהן</a:t>
            </a:r>
            <a:r>
              <a:rPr lang="he-IL" b="1" dirty="0">
                <a:solidFill>
                  <a:srgbClr val="002060"/>
                </a:solidFill>
              </a:rPr>
              <a:t>     </a:t>
            </a:r>
            <a:r>
              <a:rPr lang="he-IL" b="1" dirty="0" smtClean="0">
                <a:solidFill>
                  <a:srgbClr val="002060"/>
                </a:solidFill>
              </a:rPr>
              <a:t>		</a:t>
            </a:r>
            <a:r>
              <a:rPr lang="en-US" b="1" dirty="0" smtClean="0">
                <a:solidFill>
                  <a:srgbClr val="002060"/>
                </a:solidFill>
                <a:hlinkClick r:id="rId3"/>
              </a:rPr>
              <a:t>naomic@technion.ac.il</a:t>
            </a:r>
            <a:r>
              <a:rPr lang="en-US" b="1" dirty="0">
                <a:solidFill>
                  <a:srgbClr val="002060"/>
                </a:solidFill>
              </a:rPr>
              <a:t/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he-IL" b="1" dirty="0">
                <a:solidFill>
                  <a:srgbClr val="002060"/>
                </a:solidFill>
              </a:rPr>
              <a:t>רכזת סגל – </a:t>
            </a:r>
            <a:r>
              <a:rPr lang="he-IL" b="1" dirty="0" smtClean="0">
                <a:solidFill>
                  <a:srgbClr val="002060"/>
                </a:solidFill>
              </a:rPr>
              <a:t>חנה </a:t>
            </a:r>
            <a:r>
              <a:rPr lang="he-IL" b="1" dirty="0" err="1" smtClean="0">
                <a:solidFill>
                  <a:srgbClr val="002060"/>
                </a:solidFill>
              </a:rPr>
              <a:t>לוסטיג</a:t>
            </a:r>
            <a:r>
              <a:rPr lang="he-IL" b="1" dirty="0" smtClean="0">
                <a:solidFill>
                  <a:srgbClr val="002060"/>
                </a:solidFill>
              </a:rPr>
              <a:t>		</a:t>
            </a:r>
            <a:r>
              <a:rPr lang="he-IL" b="1" dirty="0" smtClean="0">
                <a:solidFill>
                  <a:srgbClr val="002060"/>
                </a:solidFill>
                <a:hlinkClick r:id="rId4"/>
              </a:rPr>
              <a:t> </a:t>
            </a:r>
            <a:r>
              <a:rPr lang="en-US" b="1" dirty="0">
                <a:solidFill>
                  <a:srgbClr val="002060"/>
                </a:solidFill>
                <a:hlinkClick r:id="rId4"/>
              </a:rPr>
              <a:t>hana.s@technion.ac.il</a:t>
            </a:r>
            <a:r>
              <a:rPr lang="en-US" b="1" dirty="0">
                <a:solidFill>
                  <a:srgbClr val="002060"/>
                </a:solidFill>
              </a:rPr>
              <a:t/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he-IL" b="1" dirty="0" smtClean="0">
                <a:solidFill>
                  <a:srgbClr val="002060"/>
                </a:solidFill>
              </a:rPr>
              <a:t>רכזת סגל – עדי </a:t>
            </a:r>
            <a:r>
              <a:rPr lang="he-IL" b="1" dirty="0" err="1" smtClean="0">
                <a:solidFill>
                  <a:srgbClr val="002060"/>
                </a:solidFill>
              </a:rPr>
              <a:t>אוקנין</a:t>
            </a:r>
            <a:r>
              <a:rPr lang="he-IL" b="1" dirty="0" smtClean="0">
                <a:solidFill>
                  <a:srgbClr val="002060"/>
                </a:solidFill>
              </a:rPr>
              <a:t>		</a:t>
            </a:r>
            <a:r>
              <a:rPr lang="en-US" b="1" dirty="0" smtClean="0">
                <a:solidFill>
                  <a:srgbClr val="002060"/>
                </a:solidFill>
                <a:hlinkClick r:id="rId5"/>
              </a:rPr>
              <a:t>adi.o@Technion.ac.il</a:t>
            </a:r>
            <a:endParaRPr lang="en-US" b="1" dirty="0" smtClean="0">
              <a:solidFill>
                <a:srgbClr val="002060"/>
              </a:solidFill>
            </a:endParaRPr>
          </a:p>
          <a:p>
            <a:pPr algn="r" rtl="1"/>
            <a:endParaRPr lang="he-IL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03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/>
          <p:cNvSpPr txBox="1">
            <a:spLocks/>
          </p:cNvSpPr>
          <p:nvPr/>
        </p:nvSpPr>
        <p:spPr>
          <a:xfrm>
            <a:off x="-257695" y="1189151"/>
            <a:ext cx="12013093" cy="403499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1800" b="1" dirty="0" smtClean="0">
                <a:solidFill>
                  <a:srgbClr val="002060"/>
                </a:solidFill>
              </a:rPr>
              <a:t>כתובת </a:t>
            </a:r>
            <a:r>
              <a:rPr lang="he-IL" sz="1800" b="1" dirty="0">
                <a:solidFill>
                  <a:srgbClr val="002060"/>
                </a:solidFill>
              </a:rPr>
              <a:t>מייל </a:t>
            </a:r>
            <a:r>
              <a:rPr lang="he-IL" sz="1800" b="1" dirty="0" err="1" smtClean="0">
                <a:solidFill>
                  <a:srgbClr val="002060"/>
                </a:solidFill>
              </a:rPr>
              <a:t>טכניונית</a:t>
            </a:r>
            <a:r>
              <a:rPr lang="he-IL" sz="1800" b="1" dirty="0" smtClean="0">
                <a:solidFill>
                  <a:srgbClr val="002060"/>
                </a:solidFill>
              </a:rPr>
              <a:t>, </a:t>
            </a:r>
            <a:r>
              <a:rPr lang="he-IL" sz="1800" b="1" dirty="0" err="1" smtClean="0">
                <a:solidFill>
                  <a:srgbClr val="002060"/>
                </a:solidFill>
              </a:rPr>
              <a:t>יוזר</a:t>
            </a:r>
            <a:r>
              <a:rPr lang="he-IL" sz="1800" b="1" dirty="0" smtClean="0">
                <a:solidFill>
                  <a:srgbClr val="002060"/>
                </a:solidFill>
              </a:rPr>
              <a:t> לפורטל </a:t>
            </a:r>
            <a:r>
              <a:rPr lang="he-IL" sz="1800" b="1" dirty="0" err="1" smtClean="0">
                <a:solidFill>
                  <a:srgbClr val="002060"/>
                </a:solidFill>
              </a:rPr>
              <a:t>הסאפ</a:t>
            </a:r>
            <a:r>
              <a:rPr lang="he-IL" sz="1800" dirty="0" smtClean="0">
                <a:solidFill>
                  <a:srgbClr val="002060"/>
                </a:solidFill>
              </a:rPr>
              <a:t> (טפסים, ניהול </a:t>
            </a:r>
            <a:r>
              <a:rPr lang="he-IL" sz="1800" dirty="0">
                <a:solidFill>
                  <a:srgbClr val="002060"/>
                </a:solidFill>
              </a:rPr>
              <a:t>קרנות </a:t>
            </a:r>
            <a:r>
              <a:rPr lang="he-IL" sz="1800" dirty="0" smtClean="0">
                <a:solidFill>
                  <a:srgbClr val="002060"/>
                </a:solidFill>
              </a:rPr>
              <a:t>ותקציבים), </a:t>
            </a:r>
            <a:r>
              <a:rPr lang="he-IL" sz="1800" b="1" dirty="0">
                <a:solidFill>
                  <a:srgbClr val="002060"/>
                </a:solidFill>
              </a:rPr>
              <a:t>גישה למאגרי הספרייה/הפקולטה, </a:t>
            </a:r>
            <a:r>
              <a:rPr lang="en-US" sz="1800" b="1" dirty="0">
                <a:solidFill>
                  <a:srgbClr val="002060"/>
                </a:solidFill>
              </a:rPr>
              <a:t/>
            </a:r>
            <a:br>
              <a:rPr lang="en-US" sz="1800" b="1" dirty="0">
                <a:solidFill>
                  <a:srgbClr val="002060"/>
                </a:solidFill>
              </a:rPr>
            </a:br>
            <a:r>
              <a:rPr lang="he-IL" sz="1800" b="1" dirty="0" err="1">
                <a:solidFill>
                  <a:srgbClr val="002060"/>
                </a:solidFill>
              </a:rPr>
              <a:t>נמל"ה</a:t>
            </a:r>
            <a:r>
              <a:rPr lang="he-IL" sz="1800" b="1" dirty="0">
                <a:solidFill>
                  <a:srgbClr val="002060"/>
                </a:solidFill>
              </a:rPr>
              <a:t> - הערכת ההוראה, זום </a:t>
            </a:r>
            <a:r>
              <a:rPr lang="he-IL" sz="1800" b="1" dirty="0" err="1">
                <a:solidFill>
                  <a:srgbClr val="002060"/>
                </a:solidFill>
              </a:rPr>
              <a:t>טכניוני</a:t>
            </a:r>
            <a:r>
              <a:rPr lang="he-IL" sz="1800" b="1" dirty="0">
                <a:solidFill>
                  <a:srgbClr val="002060"/>
                </a:solidFill>
              </a:rPr>
              <a:t> ללא הגבלת זמן המפגש, </a:t>
            </a:r>
            <a:r>
              <a:rPr lang="en-US" sz="1800" b="1" dirty="0">
                <a:solidFill>
                  <a:srgbClr val="002060"/>
                </a:solidFill>
              </a:rPr>
              <a:t>Moodle</a:t>
            </a:r>
            <a:r>
              <a:rPr lang="he-IL" sz="1800" b="1" dirty="0">
                <a:solidFill>
                  <a:srgbClr val="002060"/>
                </a:solidFill>
              </a:rPr>
              <a:t> - כניסה לקורסים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1800" b="1" dirty="0" smtClean="0">
                <a:solidFill>
                  <a:srgbClr val="002060"/>
                </a:solidFill>
              </a:rPr>
              <a:t>מענקי שבתון </a:t>
            </a:r>
            <a:r>
              <a:rPr lang="he-IL" sz="1800" dirty="0" smtClean="0">
                <a:solidFill>
                  <a:srgbClr val="002060"/>
                </a:solidFill>
              </a:rPr>
              <a:t>(בהתאם להיקף המשרה, להוציא דרגות מרצה קליני ומרצה-מחנך קליני)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1800" b="1" dirty="0" smtClean="0">
                <a:solidFill>
                  <a:srgbClr val="002060"/>
                </a:solidFill>
              </a:rPr>
              <a:t>הקצבות </a:t>
            </a:r>
            <a:r>
              <a:rPr lang="he-IL" sz="1800" b="1" dirty="0" err="1" smtClean="0">
                <a:solidFill>
                  <a:srgbClr val="002060"/>
                </a:solidFill>
              </a:rPr>
              <a:t>קק"ם</a:t>
            </a:r>
            <a:r>
              <a:rPr lang="he-IL" sz="1800" b="1" dirty="0" smtClean="0">
                <a:solidFill>
                  <a:srgbClr val="002060"/>
                </a:solidFill>
              </a:rPr>
              <a:t> </a:t>
            </a:r>
            <a:r>
              <a:rPr lang="he-IL" sz="1800" dirty="0" smtClean="0">
                <a:solidFill>
                  <a:srgbClr val="002060"/>
                </a:solidFill>
              </a:rPr>
              <a:t>(בהתאם להיקף משרה ולהשתתפות בכנסים בארץ ובעולם שאושרו ע"י לשכת הסגל בטכניון)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1800" b="1" dirty="0" smtClean="0">
                <a:solidFill>
                  <a:srgbClr val="002060"/>
                </a:solidFill>
              </a:rPr>
              <a:t>הפרשות לפנסיה כחוק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1800" b="1" dirty="0" smtClean="0">
                <a:solidFill>
                  <a:srgbClr val="002060"/>
                </a:solidFill>
              </a:rPr>
              <a:t>החזר שכ"ל </a:t>
            </a:r>
            <a:r>
              <a:rPr lang="he-IL" sz="1800" dirty="0" smtClean="0">
                <a:solidFill>
                  <a:srgbClr val="002060"/>
                </a:solidFill>
              </a:rPr>
              <a:t>(עפ"י היקף משרה, בניכוי מס כחוק)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1800" b="1" smtClean="0">
                <a:solidFill>
                  <a:srgbClr val="002060"/>
                </a:solidFill>
              </a:rPr>
              <a:t>הנחה למנוי </a:t>
            </a:r>
            <a:r>
              <a:rPr lang="he-IL" sz="1800" b="1" dirty="0" smtClean="0">
                <a:solidFill>
                  <a:srgbClr val="002060"/>
                </a:solidFill>
              </a:rPr>
              <a:t>למרכז הספורט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1800" b="1" dirty="0" smtClean="0">
                <a:solidFill>
                  <a:srgbClr val="002060"/>
                </a:solidFill>
              </a:rPr>
              <a:t>תווית כניסה לרכב - אישור כניסה לחניית הפקולטה ולטכניון</a:t>
            </a:r>
            <a:r>
              <a:rPr lang="en-US" sz="1800" b="1" dirty="0" smtClean="0">
                <a:solidFill>
                  <a:srgbClr val="002060"/>
                </a:solidFill>
              </a:rPr>
              <a:t/>
            </a:r>
            <a:br>
              <a:rPr lang="en-US" sz="1800" b="1" dirty="0" smtClean="0">
                <a:solidFill>
                  <a:srgbClr val="002060"/>
                </a:solidFill>
              </a:rPr>
            </a:br>
            <a:endParaRPr lang="he-IL" sz="1800" b="1" dirty="0" smtClean="0">
              <a:solidFill>
                <a:srgbClr val="002060"/>
              </a:solidFill>
            </a:endParaRPr>
          </a:p>
          <a:p>
            <a:pPr algn="r" rtl="1"/>
            <a:endParaRPr lang="he-IL" sz="1800" b="1" dirty="0">
              <a:solidFill>
                <a:srgbClr val="002060"/>
              </a:solidFill>
            </a:endParaRPr>
          </a:p>
        </p:txBody>
      </p:sp>
      <p:sp>
        <p:nvSpPr>
          <p:cNvPr id="11" name="כותרת 1"/>
          <p:cNvSpPr>
            <a:spLocks noGrp="1"/>
          </p:cNvSpPr>
          <p:nvPr>
            <p:ph type="ctrTitle"/>
          </p:nvPr>
        </p:nvSpPr>
        <p:spPr>
          <a:xfrm>
            <a:off x="1657003" y="149774"/>
            <a:ext cx="9144000" cy="756314"/>
          </a:xfrm>
        </p:spPr>
        <p:txBody>
          <a:bodyPr>
            <a:normAutofit/>
          </a:bodyPr>
          <a:lstStyle/>
          <a:p>
            <a:r>
              <a:rPr lang="he-IL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זכויות הסגל האקדמי</a:t>
            </a:r>
            <a:endParaRPr lang="he-IL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9295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657003" y="149774"/>
            <a:ext cx="9144000" cy="756314"/>
          </a:xfrm>
        </p:spPr>
        <p:txBody>
          <a:bodyPr>
            <a:normAutofit/>
          </a:bodyPr>
          <a:lstStyle/>
          <a:p>
            <a:r>
              <a:rPr lang="he-IL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מסלולי המינויים בפקולטה לרפואה</a:t>
            </a:r>
            <a:endParaRPr lang="he-IL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87096" y="1432189"/>
            <a:ext cx="217793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b="1" u="sng" dirty="0" smtClean="0">
                <a:solidFill>
                  <a:srgbClr val="FF0000"/>
                </a:solidFill>
              </a:rPr>
              <a:t>שלבים ראשוניים</a:t>
            </a:r>
            <a:endParaRPr lang="he-IL" sz="2000" b="1" u="sng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14458" y="1418520"/>
            <a:ext cx="217793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b="1" u="sng" dirty="0" smtClean="0">
                <a:solidFill>
                  <a:srgbClr val="7030A0"/>
                </a:solidFill>
                <a:hlinkClick r:id="" action="ppaction://noaction"/>
              </a:rPr>
              <a:t>מסלול הוראה</a:t>
            </a:r>
            <a:endParaRPr lang="he-IL" sz="2000" b="1" u="sng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0875" y="1418520"/>
            <a:ext cx="217793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b="1" u="sng" dirty="0" smtClean="0">
                <a:solidFill>
                  <a:srgbClr val="00B050"/>
                </a:solidFill>
              </a:rPr>
              <a:t>מסלול מחקרי-קליני</a:t>
            </a:r>
            <a:endParaRPr lang="he-IL" sz="2000" b="1" u="sng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2650" y="1393582"/>
            <a:ext cx="217793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b="1" u="sng" dirty="0" smtClean="0">
                <a:solidFill>
                  <a:srgbClr val="002060"/>
                </a:solidFill>
              </a:rPr>
              <a:t>מסלול מחקרי-רגיל</a:t>
            </a:r>
            <a:endParaRPr lang="he-IL" sz="2000" b="1" u="sng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66500" y="1396538"/>
            <a:ext cx="287897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b="1" u="sng" dirty="0" smtClean="0">
                <a:solidFill>
                  <a:srgbClr val="00B0F0"/>
                </a:solidFill>
              </a:rPr>
              <a:t>מסלול מנהלי בתי חולים</a:t>
            </a:r>
            <a:endParaRPr lang="he-IL" sz="2000" b="1" u="sng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53858" y="2194560"/>
            <a:ext cx="223611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rgbClr val="FF0000"/>
                </a:solidFill>
              </a:rPr>
              <a:t>מדריך מתמחה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rgbClr val="FF0000"/>
                </a:solidFill>
              </a:rPr>
              <a:t>מדריך קליני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70631" y="2197327"/>
            <a:ext cx="249657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rgbClr val="7030A0"/>
                </a:solidFill>
              </a:rPr>
              <a:t>מרצה-מחנך קליני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rgbClr val="7030A0"/>
                </a:solidFill>
              </a:rPr>
              <a:t>מרצה-מחנך קליני בכיר</a:t>
            </a:r>
            <a:endParaRPr lang="he-IL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40292" y="2150713"/>
            <a:ext cx="238851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b="1" dirty="0" smtClean="0">
                <a:solidFill>
                  <a:srgbClr val="00B050"/>
                </a:solidFill>
              </a:rPr>
              <a:t>מרצה קליני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b="1" dirty="0" smtClean="0">
                <a:solidFill>
                  <a:srgbClr val="00B050"/>
                </a:solidFill>
              </a:rPr>
              <a:t>מרצה קליני בכיר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b="1" dirty="0" smtClean="0">
                <a:solidFill>
                  <a:srgbClr val="00B050"/>
                </a:solidFill>
              </a:rPr>
              <a:t>פרופ' חבר קליני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b="1" dirty="0" smtClean="0">
                <a:solidFill>
                  <a:srgbClr val="00B050"/>
                </a:solidFill>
              </a:rPr>
              <a:t>פרופ' מן המניין קליני</a:t>
            </a:r>
            <a:endParaRPr lang="he-IL" b="1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73683" y="2150713"/>
            <a:ext cx="2236112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b="1" dirty="0" smtClean="0">
                <a:solidFill>
                  <a:srgbClr val="002060"/>
                </a:solidFill>
              </a:rPr>
              <a:t>מרצה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b="1" dirty="0" smtClean="0">
                <a:solidFill>
                  <a:srgbClr val="002060"/>
                </a:solidFill>
              </a:rPr>
              <a:t>מרצה בכיר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b="1" dirty="0" smtClean="0">
                <a:solidFill>
                  <a:srgbClr val="002060"/>
                </a:solidFill>
              </a:rPr>
              <a:t>פרופ' חבר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b="1" dirty="0" smtClean="0">
                <a:solidFill>
                  <a:srgbClr val="002060"/>
                </a:solidFill>
              </a:rPr>
              <a:t>פרופ' מן המניין</a:t>
            </a:r>
            <a:endParaRPr lang="he-IL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8839" y="2156011"/>
            <a:ext cx="223611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rgbClr val="00B0F0"/>
                </a:solidFill>
              </a:rPr>
              <a:t>מרצה קליני בכיר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rgbClr val="00B0F0"/>
                </a:solidFill>
              </a:rPr>
              <a:t>פרופ' חבר קליני</a:t>
            </a:r>
            <a:endParaRPr lang="he-IL" dirty="0">
              <a:solidFill>
                <a:srgbClr val="00B0F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12728" y="4427581"/>
            <a:ext cx="371301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b="1" u="sng" dirty="0" smtClean="0">
                <a:solidFill>
                  <a:schemeClr val="accent1">
                    <a:lumMod val="75000"/>
                  </a:schemeClr>
                </a:solidFill>
              </a:rPr>
              <a:t>סגל עמיתי הוראה</a:t>
            </a:r>
            <a:r>
              <a:rPr lang="he-IL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e-IL" sz="2000" dirty="0" smtClean="0">
                <a:solidFill>
                  <a:schemeClr val="accent1">
                    <a:lumMod val="75000"/>
                  </a:schemeClr>
                </a:solidFill>
              </a:rPr>
              <a:t>(נלווים לשעבר)</a:t>
            </a:r>
            <a:endParaRPr lang="he-IL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47213" y="4940529"/>
            <a:ext cx="4103702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accent1">
                    <a:lumMod val="75000"/>
                  </a:schemeClr>
                </a:solidFill>
              </a:rPr>
              <a:t>מורה </a:t>
            </a:r>
            <a:r>
              <a:rPr lang="he-IL" sz="1400" dirty="0" smtClean="0">
                <a:solidFill>
                  <a:schemeClr val="accent1">
                    <a:lumMod val="75000"/>
                  </a:schemeClr>
                </a:solidFill>
              </a:rPr>
              <a:t>(מורה נלווה)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accent1">
                    <a:lumMod val="75000"/>
                  </a:schemeClr>
                </a:solidFill>
              </a:rPr>
              <a:t>עמית הוראה </a:t>
            </a:r>
            <a:r>
              <a:rPr lang="he-IL" sz="1400" dirty="0" smtClean="0">
                <a:solidFill>
                  <a:schemeClr val="accent1">
                    <a:lumMod val="75000"/>
                  </a:schemeClr>
                </a:solidFill>
              </a:rPr>
              <a:t>(מרצה נלווה)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accent1">
                    <a:lumMod val="75000"/>
                  </a:schemeClr>
                </a:solidFill>
              </a:rPr>
              <a:t>עמית הוראה חבר </a:t>
            </a:r>
            <a:r>
              <a:rPr lang="he-IL" sz="1400" dirty="0" smtClean="0">
                <a:solidFill>
                  <a:schemeClr val="accent1">
                    <a:lumMod val="75000"/>
                  </a:schemeClr>
                </a:solidFill>
              </a:rPr>
              <a:t>(מרצה בכיר נלווה)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accent1">
                    <a:lumMod val="75000"/>
                  </a:schemeClr>
                </a:solidFill>
              </a:rPr>
              <a:t>עמית הוראה מן המניין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Text Placeholder 3"/>
          <p:cNvSpPr txBox="1">
            <a:spLocks/>
          </p:cNvSpPr>
          <p:nvPr/>
        </p:nvSpPr>
        <p:spPr>
          <a:xfrm>
            <a:off x="4624172" y="1018926"/>
            <a:ext cx="7377112" cy="548589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he-IL" sz="1400" b="1" u="sng" dirty="0" smtClean="0">
                <a:solidFill>
                  <a:srgbClr val="002060"/>
                </a:solidFill>
              </a:rPr>
              <a:t>תנאי הסף</a:t>
            </a:r>
            <a:r>
              <a:rPr lang="he-IL" sz="1400" b="1" dirty="0" smtClean="0">
                <a:solidFill>
                  <a:srgbClr val="002060"/>
                </a:solidFill>
              </a:rPr>
              <a:t> </a:t>
            </a:r>
            <a:r>
              <a:rPr lang="he-IL" sz="1200" dirty="0" smtClean="0">
                <a:solidFill>
                  <a:srgbClr val="002060"/>
                </a:solidFill>
              </a:rPr>
              <a:t>(90% היקף העסקה בבי"ח/או בקהילה, הוראת סטודנטים)</a:t>
            </a:r>
          </a:p>
        </p:txBody>
      </p:sp>
      <p:cxnSp>
        <p:nvCxnSpPr>
          <p:cNvPr id="8" name="מחבר ישר 7"/>
          <p:cNvCxnSpPr/>
          <p:nvPr/>
        </p:nvCxnSpPr>
        <p:spPr>
          <a:xfrm flipH="1">
            <a:off x="465513" y="3990108"/>
            <a:ext cx="11260080" cy="166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8512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657003" y="149774"/>
            <a:ext cx="9144000" cy="756314"/>
          </a:xfrm>
        </p:spPr>
        <p:txBody>
          <a:bodyPr>
            <a:normAutofit fontScale="90000"/>
          </a:bodyPr>
          <a:lstStyle/>
          <a:p>
            <a:r>
              <a:rPr lang="he-IL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הליך מינוי/קידום אקדמי – סגל בתי חולים וקהילה</a:t>
            </a:r>
            <a:endParaRPr lang="he-IL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22865" y="1330036"/>
            <a:ext cx="6949440" cy="19867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1806632" y="897768"/>
            <a:ext cx="9451571" cy="233910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sz="2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בדרגות:</a:t>
            </a:r>
            <a:r>
              <a:rPr lang="en-US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מרצה-מחנך קליני, מרצה קליני, מרצה, מרצה-מחנך קליני בכיר, מרצה קליני בכיר:</a:t>
            </a:r>
            <a:endParaRPr lang="en-US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	* פניית ראש החוג/המועמד לסגן דיקן למינויים קליניים או למנהל הסגל</a:t>
            </a:r>
            <a:r>
              <a:rPr lang="en-US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en-US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	* בחינת עמידה בקריטריונים המזכים ואיסוף מסמכים נדרשים מן המועמד / </a:t>
            </a:r>
            <a:r>
              <a:rPr lang="he-IL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פקולטה</a:t>
            </a:r>
          </a:p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	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* ועדה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מכינה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קלינית ראשונה – "לפני מכתבים" / </a:t>
            </a:r>
            <a:r>
              <a:rPr lang="he-IL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פקולטה</a:t>
            </a:r>
            <a:endParaRPr lang="en-US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	* פנייה לממליצים והמתנה למכתבי המלצה / </a:t>
            </a:r>
            <a:r>
              <a:rPr lang="he-IL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שלב חיצוני, מעקב של הפקולטה</a:t>
            </a:r>
          </a:p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	* ועדה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מכינה קלינית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שניה – "אחרי מכתבים" / </a:t>
            </a:r>
            <a:r>
              <a:rPr lang="he-IL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פקולטה</a:t>
            </a:r>
          </a:p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	* מובא לאישור סגן </a:t>
            </a:r>
            <a:r>
              <a:rPr 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מנל"א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 / </a:t>
            </a:r>
            <a:r>
              <a:rPr lang="he-IL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טכניון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06632" y="3316778"/>
            <a:ext cx="9451571" cy="33547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בדרגות:</a:t>
            </a:r>
            <a:r>
              <a:rPr lang="en-US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מרצה בכיר, פרופ' חבר קליני, פרופ' חבר, פרופ' מן המניין קליני, פרופ' מן המניין:</a:t>
            </a:r>
            <a:endParaRPr 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	* פניית המועמד לסגן דיקן למינויים קליניים או למנהל הסגל</a:t>
            </a:r>
            <a:r>
              <a:rPr lang="en-US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en-US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	* בחינת עמידה בקריטריונים המזכים ואיסוף מסמכים נדרשים מן המועמד / </a:t>
            </a:r>
            <a:r>
              <a:rPr lang="he-IL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פקולטה</a:t>
            </a:r>
          </a:p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	* ועדה מכינה קלינית/רגילה ראשונה – "לפני מכתבים" / </a:t>
            </a:r>
            <a:r>
              <a:rPr lang="he-IL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פקולטה</a:t>
            </a:r>
            <a:endParaRPr lang="en-US" dirty="0" smtClean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	*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פנייה לממליצים והמתנה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למכתבי המלצה / </a:t>
            </a:r>
            <a:r>
              <a:rPr lang="he-IL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שלב חיצוני, מעקב של הפקולטה</a:t>
            </a:r>
          </a:p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	* ועדה מכינה קלינית/רגילה שניה – "אחרי מכתבים" / </a:t>
            </a:r>
            <a:r>
              <a:rPr lang="he-IL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פקולטה</a:t>
            </a:r>
          </a:p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	* מובא לאישור ועדה </a:t>
            </a:r>
            <a:r>
              <a:rPr 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סנטית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/ </a:t>
            </a:r>
            <a:r>
              <a:rPr lang="he-IL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טכניון</a:t>
            </a:r>
            <a:endParaRPr 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	* מובא לאישור ועדת הקבע  (לדרגות </a:t>
            </a:r>
            <a:r>
              <a:rPr 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פרופ'ק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/פרופ' בלבד) / </a:t>
            </a:r>
            <a:r>
              <a:rPr lang="he-IL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טכניון</a:t>
            </a:r>
          </a:p>
          <a:p>
            <a:r>
              <a:rPr lang="en-US" sz="160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en-US" sz="16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	</a:t>
            </a:r>
            <a:r>
              <a:rPr lang="he-IL" sz="1600" dirty="0" smtClean="0">
                <a:latin typeface="David" panose="020E0502060401010101" pitchFamily="34" charset="-79"/>
                <a:cs typeface="David" panose="020E0502060401010101" pitchFamily="34" charset="-79"/>
              </a:rPr>
              <a:t>** ועדה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מקצועית – לשיקול הוועדה המכינה/ועדות </a:t>
            </a:r>
            <a:r>
              <a:rPr lang="he-IL" sz="16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הטכניון בכל שלב בתהליך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/ </a:t>
            </a:r>
            <a:r>
              <a:rPr lang="he-IL" sz="1600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פקולטה/טכניון</a:t>
            </a:r>
          </a:p>
          <a:p>
            <a:endParaRPr lang="en-US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414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22865" y="1330036"/>
            <a:ext cx="6949440" cy="19867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844551" y="270186"/>
            <a:ext cx="10990002" cy="515452"/>
          </a:xfrm>
          <a:prstGeom prst="rect">
            <a:avLst/>
          </a:prstGeom>
        </p:spPr>
        <p:txBody>
          <a:bodyPr vert="horz" lIns="91440" tIns="45720" rIns="91440" bIns="45720" rtlCol="1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he-IL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דגשים - למה לשים      בהליך </a:t>
            </a:r>
            <a:r>
              <a:rPr lang="he-IL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מינוי/קידום?</a:t>
            </a:r>
          </a:p>
          <a:p>
            <a:pPr algn="r" rtl="1"/>
            <a:endParaRPr lang="en-US" dirty="0">
              <a:solidFill>
                <a:srgbClr val="00214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71847" y="1101059"/>
            <a:ext cx="10001423" cy="60016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sz="2400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הוראה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: איכות – ציונים; כמות – לפחות 50 שעות בשנה; חשוב: </a:t>
            </a:r>
            <a:r>
              <a:rPr lang="he-IL" sz="2400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תיעוד שוטף </a:t>
            </a:r>
            <a:r>
              <a:rPr lang="he-IL" sz="2400" u="sng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בנמל"ה</a:t>
            </a:r>
            <a:r>
              <a:rPr lang="en-US" sz="2400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en-US" sz="2400" u="sng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sz="2400" u="sng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sz="2400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פרסומים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: עבודות מקוריות, חשיבות מחבר ראשי (ראשון/אחרון), עיתונים בעלי </a:t>
            </a:r>
            <a:r>
              <a:rPr lang="en-US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IF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- להיזהר מעיתונים "טורפים", עדיפות ל- </a:t>
            </a:r>
            <a:r>
              <a:rPr lang="en-US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Q1/2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– </a:t>
            </a:r>
            <a:r>
              <a:rPr lang="he-IL" sz="24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כמות </a:t>
            </a:r>
            <a:r>
              <a:rPr lang="en-US" sz="24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VS.</a:t>
            </a:r>
            <a:r>
              <a:rPr lang="he-IL" sz="24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איכות</a:t>
            </a:r>
            <a:r>
              <a:rPr lang="en-US" sz="24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en-US" sz="24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sz="2400" b="1" dirty="0" smtClean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sz="2400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הנחייה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: הנחיית סטודנטים ל- </a:t>
            </a:r>
            <a:r>
              <a:rPr lang="en-US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MD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,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הנחיית מתמחים למדעי יסוד, </a:t>
            </a:r>
            <a:r>
              <a:rPr lang="en-US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PHD</a:t>
            </a:r>
            <a:br>
              <a:rPr lang="en-US" sz="24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sz="2400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מעמד קליני ארצי/בינלאומי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: הצגת עבודות בכנסים, הרצאות מוזמנות בארץ/בעולם, שותפות בוועדות ארציות, כתיבת קווים מנחים, חברות במערכת של עיתונים מדעיים, כתיבת פרקים בספרים, מאמרי סקירה מוזמנים</a:t>
            </a:r>
            <a:r>
              <a:rPr lang="en-US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en-US" sz="24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sz="2400" dirty="0" err="1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גרנטים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(מסלול רגיל), כתיבה נכונה של </a:t>
            </a:r>
            <a:r>
              <a:rPr lang="he-IL" sz="24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הגרנט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ב- </a:t>
            </a:r>
            <a:r>
              <a:rPr lang="en-US" sz="2400" smtClean="0">
                <a:latin typeface="David" panose="020E0502060401010101" pitchFamily="34" charset="-79"/>
                <a:cs typeface="David" panose="020E0502060401010101" pitchFamily="34" charset="-79"/>
              </a:rPr>
              <a:t>CV</a:t>
            </a:r>
            <a:endParaRPr 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sz="2400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בנייה נכונה של קורות חיים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(מחולל </a:t>
            </a:r>
            <a:r>
              <a:rPr lang="en-US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CV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, דיוק, ללא "ניפוח") – </a:t>
            </a:r>
            <a:r>
              <a:rPr lang="he-IL" sz="28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ת.ז.</a:t>
            </a:r>
            <a:endParaRPr lang="he-IL" sz="2400" b="1" dirty="0" smtClean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000" dirty="0"/>
              <a:t> </a:t>
            </a: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1620982" y="4405575"/>
            <a:ext cx="97342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לב 6"/>
          <p:cNvSpPr/>
          <p:nvPr/>
        </p:nvSpPr>
        <p:spPr>
          <a:xfrm>
            <a:off x="6164984" y="349188"/>
            <a:ext cx="465513" cy="35744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459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063552" y="-1191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he-IL" sz="37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מה נחשב שעות הוראה?</a:t>
            </a:r>
            <a:endParaRPr lang="he-IL" sz="37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23949" y="1226801"/>
            <a:ext cx="10916869" cy="553144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he-IL" sz="2000" dirty="0" smtClean="0"/>
              <a:t>הוראה </a:t>
            </a:r>
            <a:r>
              <a:rPr lang="he-IL" sz="2000" dirty="0"/>
              <a:t>פעילה במחלקות במסגרת הסבבים הקליניים/במרפאות בקהילה (אין הבדל בין הוראת </a:t>
            </a:r>
            <a:br>
              <a:rPr lang="he-IL" sz="2000" dirty="0"/>
            </a:br>
            <a:r>
              <a:rPr lang="he-IL" sz="2000" dirty="0"/>
              <a:t>   סטודנט אחד או קבוצת סטודנטים, כל עוד נמצאים באינטראקציה ישירה עם הסטודנטים)</a:t>
            </a:r>
            <a:br>
              <a:rPr lang="he-IL" sz="2000" dirty="0"/>
            </a:br>
            <a:r>
              <a:rPr lang="he-IL" sz="2000" dirty="0"/>
              <a:t>- כתיבת שאלות לבחינות</a:t>
            </a:r>
            <a:br>
              <a:rPr lang="he-IL" sz="2000" dirty="0"/>
            </a:br>
            <a:r>
              <a:rPr lang="he-IL" sz="2000" dirty="0"/>
              <a:t>- הכנת </a:t>
            </a:r>
            <a:r>
              <a:rPr lang="en-US" sz="2000" dirty="0"/>
              <a:t>PBL</a:t>
            </a:r>
            <a:r>
              <a:rPr lang="he-IL" sz="2000" dirty="0"/>
              <a:t> / סרט / הרצאה (ההכנה הינה חד פעמית; הכוונה לשעות ההכנה המושקעות בפועל)</a:t>
            </a:r>
            <a:br>
              <a:rPr lang="he-IL" sz="2000" dirty="0"/>
            </a:br>
            <a:r>
              <a:rPr lang="he-IL" sz="2000" dirty="0"/>
              <a:t>- כתיבת סילבוס </a:t>
            </a:r>
            <a:r>
              <a:rPr lang="he-IL" sz="2000" dirty="0" smtClean="0"/>
              <a:t>לקורסים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he-IL" sz="2000" dirty="0" smtClean="0"/>
              <a:t>- </a:t>
            </a:r>
            <a:r>
              <a:rPr lang="he-IL" sz="2000" dirty="0"/>
              <a:t>הוראה בקורסים פרה קליניים</a:t>
            </a:r>
            <a:br>
              <a:rPr lang="he-IL" sz="2000" dirty="0"/>
            </a:br>
            <a:r>
              <a:rPr lang="he-IL" sz="2000" dirty="0"/>
              <a:t>- הוראה בקורסים בשנים הקליניות (כדוגמת קורס שילוב מערכות, חשיפה וקפסולה)</a:t>
            </a:r>
            <a:br>
              <a:rPr lang="he-IL" sz="2000" dirty="0"/>
            </a:br>
            <a:r>
              <a:rPr lang="he-IL" sz="2000" dirty="0"/>
              <a:t>- ריכוז קורסים פרה קליניים (הכנה, תיאום, כתיבת בחינות, טיפול בערעורים ועוד)</a:t>
            </a:r>
            <a:br>
              <a:rPr lang="he-IL" sz="2000" dirty="0"/>
            </a:br>
            <a:r>
              <a:rPr lang="he-IL" sz="2000" dirty="0"/>
              <a:t>- הוראה במסגרת ריפוי בעיסוק</a:t>
            </a:r>
            <a:br>
              <a:rPr lang="he-IL" sz="2000" dirty="0"/>
            </a:br>
            <a:r>
              <a:rPr lang="he-IL" sz="2000" dirty="0"/>
              <a:t>- הוראה במסגרת לימודי המשך (</a:t>
            </a:r>
            <a:r>
              <a:rPr lang="he-IL" sz="2000" u="sng" dirty="0"/>
              <a:t>אך רק אם לא משולם תגמול כספי</a:t>
            </a:r>
            <a:r>
              <a:rPr lang="he-IL" sz="2000" dirty="0" smtClean="0"/>
              <a:t>!)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sz="1600" dirty="0">
                <a:solidFill>
                  <a:srgbClr val="FF0000"/>
                </a:solidFill>
              </a:rPr>
              <a:t>הערה: </a:t>
            </a:r>
            <a:r>
              <a:rPr lang="he-IL" sz="1600" b="1" u="sng" dirty="0">
                <a:solidFill>
                  <a:srgbClr val="FF0000"/>
                </a:solidFill>
              </a:rPr>
              <a:t>אין</a:t>
            </a:r>
            <a:r>
              <a:rPr lang="he-IL" sz="1600" dirty="0">
                <a:solidFill>
                  <a:srgbClr val="FF0000"/>
                </a:solidFill>
              </a:rPr>
              <a:t> לדווח בתיק ההוראה על שעות הנחיה של עבודות גמר ומדעי יסוד. הנחיית משתלמים נכתבת בסעיף נפרד בקורות החיים ואינה נחשבת כשעות </a:t>
            </a:r>
            <a:r>
              <a:rPr lang="he-IL" sz="1600" dirty="0" smtClean="0">
                <a:solidFill>
                  <a:srgbClr val="FF0000"/>
                </a:solidFill>
              </a:rPr>
              <a:t>הוראה</a:t>
            </a:r>
            <a:r>
              <a:rPr lang="he-IL" sz="1600" dirty="0">
                <a:solidFill>
                  <a:srgbClr val="FF0000"/>
                </a:solidFill>
              </a:rPr>
              <a:t/>
            </a:r>
            <a:br>
              <a:rPr lang="he-IL" sz="1600" dirty="0">
                <a:solidFill>
                  <a:srgbClr val="FF0000"/>
                </a:solidFill>
              </a:rPr>
            </a:br>
            <a:r>
              <a:rPr lang="he-IL" sz="2000" dirty="0"/>
              <a:t/>
            </a:r>
            <a:br>
              <a:rPr lang="he-IL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7123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1007</TotalTime>
  <Words>763</Words>
  <Application>Microsoft Office PowerPoint</Application>
  <PresentationFormat>מסך רחב</PresentationFormat>
  <Paragraphs>68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David</vt:lpstr>
      <vt:lpstr>Times New Roman</vt:lpstr>
      <vt:lpstr>ערכת נושא Office</vt:lpstr>
      <vt:lpstr>מצגת של PowerPoint‏</vt:lpstr>
      <vt:lpstr>מנהל הסגל</vt:lpstr>
      <vt:lpstr>זכויות הסגל האקדמי</vt:lpstr>
      <vt:lpstr>מסלולי המינויים בפקולטה לרפואה</vt:lpstr>
      <vt:lpstr>הליך מינוי/קידום אקדמי – סגל בתי חולים וקהילה</vt:lpstr>
      <vt:lpstr>מצגת של PowerPoint‏</vt:lpstr>
      <vt:lpstr>מה נחשב שעות הוראה?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כמות מינויים אקדמיים – תמונת מצב (יוני 2020)</dc:title>
  <dc:creator>isaac.srugo</dc:creator>
  <cp:lastModifiedBy>Ronit Dagan</cp:lastModifiedBy>
  <cp:revision>92</cp:revision>
  <cp:lastPrinted>2023-08-01T09:17:18Z</cp:lastPrinted>
  <dcterms:created xsi:type="dcterms:W3CDTF">2021-10-03T04:42:37Z</dcterms:created>
  <dcterms:modified xsi:type="dcterms:W3CDTF">2024-01-22T08:48:28Z</dcterms:modified>
</cp:coreProperties>
</file>